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72" r:id="rId12"/>
    <p:sldId id="273" r:id="rId13"/>
    <p:sldId id="274" r:id="rId14"/>
    <p:sldId id="271" r:id="rId15"/>
    <p:sldId id="270" r:id="rId16"/>
    <p:sldId id="268" r:id="rId17"/>
    <p:sldId id="269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22"/>
    <p:restoredTop sz="94664"/>
  </p:normalViewPr>
  <p:slideViewPr>
    <p:cSldViewPr snapToGrid="0" snapToObjects="1">
      <p:cViewPr varScale="1">
        <p:scale>
          <a:sx n="58" d="100"/>
          <a:sy n="58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sz="6000" dirty="0" smtClean="0"/>
              <a:t>Que peut-on espérer ?</a:t>
            </a:r>
            <a:endParaRPr lang="fr-CA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97320"/>
            <a:ext cx="6858000" cy="1253612"/>
          </a:xfrm>
        </p:spPr>
        <p:txBody>
          <a:bodyPr>
            <a:normAutofit fontScale="92500" lnSpcReduction="20000"/>
          </a:bodyPr>
          <a:lstStyle/>
          <a:p>
            <a:r>
              <a:rPr lang="fr-CA" dirty="0" smtClean="0"/>
              <a:t>Stéphan Corriveau</a:t>
            </a:r>
          </a:p>
          <a:p>
            <a:r>
              <a:rPr lang="fr-CA" dirty="0" smtClean="0"/>
              <a:t>Directeur général, RQOH</a:t>
            </a:r>
          </a:p>
          <a:p>
            <a:r>
              <a:rPr lang="fr-CA" dirty="0" smtClean="0"/>
              <a:t>Président, ACHRU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438" y="4797320"/>
            <a:ext cx="2654603" cy="11975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1925" y="299222"/>
            <a:ext cx="56117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>
                <a:latin typeface="Impact"/>
                <a:cs typeface="Impact"/>
              </a:rPr>
              <a:t>Orientations gouvernementales en matière de logement </a:t>
            </a:r>
            <a:r>
              <a:rPr lang="fr-CA" sz="4000" dirty="0" smtClean="0">
                <a:latin typeface="Impact"/>
                <a:cs typeface="Impact"/>
              </a:rPr>
              <a:t>communautaire </a:t>
            </a:r>
            <a:endParaRPr lang="fr-CA" sz="4000" dirty="0"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31071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err="1" smtClean="0"/>
              <a:t>Permaloge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Coûts du logement communautaire</a:t>
            </a:r>
            <a:endParaRPr lang="fr-CA" b="1" dirty="0"/>
          </a:p>
          <a:p>
            <a:pPr lvl="1"/>
            <a:r>
              <a:rPr lang="fr-CA" dirty="0" smtClean="0"/>
              <a:t>Construction</a:t>
            </a:r>
          </a:p>
          <a:p>
            <a:pPr lvl="1"/>
            <a:r>
              <a:rPr lang="fr-CA" dirty="0" smtClean="0"/>
              <a:t>Financement</a:t>
            </a:r>
          </a:p>
          <a:p>
            <a:pPr lvl="1"/>
            <a:r>
              <a:rPr lang="fr-CA" dirty="0" smtClean="0"/>
              <a:t>Aide aux locataires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err="1" smtClean="0"/>
              <a:t>Permaloge</a:t>
            </a:r>
            <a:r>
              <a:rPr lang="fr-CA" dirty="0" smtClean="0"/>
              <a:t> - Construction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Construction</a:t>
            </a:r>
            <a:endParaRPr lang="fr-CA" b="1" dirty="0"/>
          </a:p>
          <a:p>
            <a:pPr lvl="1"/>
            <a:r>
              <a:rPr lang="fr-CA" dirty="0" smtClean="0"/>
              <a:t>Communautaire similaire au secteur privé</a:t>
            </a:r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6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err="1" smtClean="0"/>
              <a:t>Permaloge</a:t>
            </a:r>
            <a:r>
              <a:rPr lang="fr-CA" dirty="0" smtClean="0"/>
              <a:t> - financement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Financement</a:t>
            </a:r>
          </a:p>
          <a:p>
            <a:r>
              <a:rPr lang="fr-CA" dirty="0" smtClean="0"/>
              <a:t>Prêt hypothécaire : 3%  (110 163 $ d’intérêt)</a:t>
            </a:r>
          </a:p>
          <a:p>
            <a:r>
              <a:rPr lang="fr-CA" dirty="0" smtClean="0"/>
              <a:t>Emprunt d’État : 1% (33 334 $ d’intérêt)</a:t>
            </a:r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84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5271246"/>
            <a:ext cx="8382001" cy="900953"/>
          </a:xfrm>
        </p:spPr>
        <p:txBody>
          <a:bodyPr>
            <a:normAutofit fontScale="90000"/>
          </a:bodyPr>
          <a:lstStyle/>
          <a:p>
            <a:r>
              <a:rPr lang="fr-CA" dirty="0" err="1" smtClean="0"/>
              <a:t>Permaloge</a:t>
            </a:r>
            <a:r>
              <a:rPr lang="fr-CA" dirty="0" smtClean="0"/>
              <a:t> </a:t>
            </a:r>
            <a:r>
              <a:rPr lang="mr-IN" dirty="0" smtClean="0"/>
              <a:t>–</a:t>
            </a:r>
            <a:r>
              <a:rPr lang="fr-CA" dirty="0" smtClean="0"/>
              <a:t> Aide aux locataires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Aide aux locataires</a:t>
            </a:r>
          </a:p>
          <a:p>
            <a:r>
              <a:rPr lang="fr-CA" dirty="0" smtClean="0"/>
              <a:t>ACL : aide directe exponentielle pour l’État et temporaire pour le locataire</a:t>
            </a:r>
          </a:p>
          <a:p>
            <a:r>
              <a:rPr lang="fr-CA" dirty="0" err="1" smtClean="0"/>
              <a:t>Permaloge</a:t>
            </a:r>
            <a:r>
              <a:rPr lang="fr-CA" dirty="0" smtClean="0"/>
              <a:t> : aide directe à durée limitée pour l’État, mais permanente pour le locataire 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6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Transformer l’aide aux locataires en investissement</a:t>
            </a:r>
            <a:endParaRPr lang="fr-CA" b="1" dirty="0"/>
          </a:p>
          <a:p>
            <a:pPr lvl="1"/>
            <a:r>
              <a:rPr lang="fr-CA" dirty="0" smtClean="0"/>
              <a:t>Intégrer au budget de construction d’un nouveau logement communautaire, un fonds d’investissements pour garantir l’aide au locataire à long terme</a:t>
            </a:r>
          </a:p>
          <a:p>
            <a:pPr lvl="2"/>
            <a:r>
              <a:rPr lang="fr-CA" dirty="0" smtClean="0"/>
              <a:t>Un prêt à long terme et à bas taux du gouvernement</a:t>
            </a:r>
          </a:p>
          <a:p>
            <a:pPr lvl="2"/>
            <a:r>
              <a:rPr lang="fr-CA" dirty="0" smtClean="0"/>
              <a:t>Fonds d’investissements commun</a:t>
            </a:r>
          </a:p>
          <a:p>
            <a:pPr lvl="1"/>
            <a:r>
              <a:rPr lang="fr-CA" dirty="0" smtClean="0"/>
              <a:t>Quand le fonds est suffisamment capitalisé, il assume l’aide au locataire (similaire à un fonds de retraite)</a:t>
            </a:r>
          </a:p>
          <a:p>
            <a:pPr lvl="2"/>
            <a:r>
              <a:rPr lang="fr-CA" dirty="0" smtClean="0"/>
              <a:t>An 1 à l’an 15 : programme étatique</a:t>
            </a:r>
          </a:p>
          <a:p>
            <a:pPr lvl="2"/>
            <a:r>
              <a:rPr lang="fr-CA" dirty="0" smtClean="0"/>
              <a:t>An 16 et plus : programme autonome garanti par l’État </a:t>
            </a:r>
            <a:br>
              <a:rPr lang="fr-CA" dirty="0" smtClean="0"/>
            </a:br>
            <a:r>
              <a:rPr lang="fr-CA" dirty="0" smtClean="0"/>
              <a:t>(similaire à la RRQ)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61999" y="5271246"/>
            <a:ext cx="8382001" cy="90095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CA" smtClean="0"/>
              <a:t>Permaloge </a:t>
            </a:r>
            <a:r>
              <a:rPr lang="mr-IN" smtClean="0"/>
              <a:t>–</a:t>
            </a:r>
            <a:r>
              <a:rPr lang="fr-CA" smtClean="0"/>
              <a:t> Aide aux locataires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5141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err="1" smtClean="0"/>
              <a:t>VaLoCom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Utiliser nos leviers financiers</a:t>
            </a:r>
            <a:endParaRPr lang="fr-CA" b="1" dirty="0"/>
          </a:p>
          <a:p>
            <a:pPr lvl="1"/>
            <a:r>
              <a:rPr lang="fr-CA" dirty="0" smtClean="0"/>
              <a:t>5 milliards d’actifs</a:t>
            </a:r>
          </a:p>
          <a:p>
            <a:pPr lvl="1"/>
            <a:r>
              <a:rPr lang="fr-CA" dirty="0" smtClean="0"/>
              <a:t>200 millions de réserves</a:t>
            </a:r>
            <a:endParaRPr lang="fr-CA" dirty="0"/>
          </a:p>
          <a:p>
            <a:pPr lvl="1"/>
            <a:r>
              <a:rPr lang="fr-CA" dirty="0" smtClean="0"/>
              <a:t>Hypothèques négociées globalement (taux </a:t>
            </a:r>
            <a:r>
              <a:rPr lang="fr-CA" dirty="0" smtClean="0"/>
              <a:t>préférentiels)</a:t>
            </a:r>
            <a:endParaRPr lang="fr-CA" dirty="0" smtClean="0"/>
          </a:p>
          <a:p>
            <a:pPr lvl="1"/>
            <a:r>
              <a:rPr lang="fr-CA" dirty="0" smtClean="0"/>
              <a:t>Capital remboursé à terme</a:t>
            </a:r>
          </a:p>
          <a:p>
            <a:pPr lvl="1"/>
            <a:r>
              <a:rPr lang="fr-CA" dirty="0" smtClean="0"/>
              <a:t>Fonds d’investissements commun (5% à 6%)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err="1" smtClean="0"/>
              <a:t>VaLoCom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Un exemple concret</a:t>
            </a:r>
            <a:endParaRPr lang="fr-CA" b="1" dirty="0"/>
          </a:p>
          <a:p>
            <a:pPr lvl="1"/>
            <a:r>
              <a:rPr lang="fr-CA" dirty="0" smtClean="0"/>
              <a:t>Hypothèque de 100 000$ à 2,5%</a:t>
            </a:r>
          </a:p>
          <a:p>
            <a:pPr lvl="1"/>
            <a:r>
              <a:rPr lang="fr-CA" dirty="0" smtClean="0"/>
              <a:t>Intérêts annuel : 2 500$</a:t>
            </a:r>
          </a:p>
          <a:p>
            <a:pPr lvl="1"/>
            <a:r>
              <a:rPr lang="fr-CA" dirty="0" smtClean="0"/>
              <a:t>50 000$ travaux de rénovation</a:t>
            </a:r>
            <a:endParaRPr lang="fr-CA" dirty="0"/>
          </a:p>
          <a:p>
            <a:pPr lvl="1"/>
            <a:r>
              <a:rPr lang="fr-CA" dirty="0" smtClean="0"/>
              <a:t>50 000$ fonds d’investissement commun à 5%</a:t>
            </a:r>
          </a:p>
          <a:p>
            <a:pPr lvl="1"/>
            <a:r>
              <a:rPr lang="fr-CA" dirty="0" smtClean="0"/>
              <a:t>Rendement du fonds : 2 500$</a:t>
            </a:r>
          </a:p>
          <a:p>
            <a:pPr lvl="1"/>
            <a:r>
              <a:rPr lang="fr-CA" dirty="0" smtClean="0"/>
              <a:t>Coût de l’emprunt : 0$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48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smtClean="0"/>
              <a:t>Fiducie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Assurance mission</a:t>
            </a:r>
          </a:p>
          <a:p>
            <a:pPr lvl="1"/>
            <a:r>
              <a:rPr lang="fr-CA" dirty="0" smtClean="0"/>
              <a:t>Copropriété 1$</a:t>
            </a:r>
          </a:p>
          <a:p>
            <a:pPr lvl="1"/>
            <a:r>
              <a:rPr lang="fr-CA" dirty="0" smtClean="0"/>
              <a:t>Autonomie de gestion de l’OSBL</a:t>
            </a:r>
          </a:p>
          <a:p>
            <a:pPr lvl="1"/>
            <a:r>
              <a:rPr lang="fr-CA" dirty="0" smtClean="0"/>
              <a:t>Autorisation </a:t>
            </a:r>
          </a:p>
          <a:p>
            <a:pPr lvl="2"/>
            <a:r>
              <a:rPr lang="fr-CA" dirty="0" smtClean="0"/>
              <a:t>Vente</a:t>
            </a:r>
          </a:p>
          <a:p>
            <a:pPr lvl="2"/>
            <a:r>
              <a:rPr lang="fr-CA" dirty="0" smtClean="0"/>
              <a:t>Emprunt hypothécaire de 60% ou plus</a:t>
            </a:r>
          </a:p>
          <a:p>
            <a:pPr lvl="1"/>
            <a:r>
              <a:rPr lang="fr-CA" dirty="0" smtClean="0"/>
              <a:t>Fiduciaires indépendants et légitimes (juges, éthiciens, etc.</a:t>
            </a:r>
            <a:r>
              <a:rPr lang="fr-CA" smtClean="0"/>
              <a:t>) choisis </a:t>
            </a:r>
            <a:r>
              <a:rPr lang="fr-CA" dirty="0" smtClean="0"/>
              <a:t>par le mouvement</a:t>
            </a:r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9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736256"/>
            <a:ext cx="7543800" cy="1204454"/>
          </a:xfrm>
        </p:spPr>
        <p:txBody>
          <a:bodyPr/>
          <a:lstStyle/>
          <a:p>
            <a:r>
              <a:rPr lang="fr-CA" sz="4800" dirty="0" err="1"/>
              <a:t>r</a:t>
            </a:r>
            <a:r>
              <a:rPr lang="fr-CA" sz="4800" dirty="0" err="1" smtClean="0"/>
              <a:t>qoh.com</a:t>
            </a:r>
            <a:r>
              <a:rPr lang="fr-CA" sz="4800" dirty="0"/>
              <a:t/>
            </a:r>
            <a:br>
              <a:rPr lang="fr-CA" sz="4800" dirty="0"/>
            </a:br>
            <a:endParaRPr lang="fr-CA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Stéphan Corriveau</a:t>
            </a:r>
          </a:p>
          <a:p>
            <a:r>
              <a:rPr lang="fr-CA" dirty="0" smtClean="0"/>
              <a:t>Directeur général, RQOH</a:t>
            </a:r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438" y="4797320"/>
            <a:ext cx="2654603" cy="11975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1925" y="880399"/>
            <a:ext cx="5611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 smtClean="0">
                <a:latin typeface="Impact"/>
                <a:cs typeface="Impact"/>
              </a:rPr>
              <a:t>Questions, échanges et commentaires</a:t>
            </a:r>
          </a:p>
        </p:txBody>
      </p:sp>
    </p:spTree>
    <p:extLst>
      <p:ext uri="{BB962C8B-B14F-4D97-AF65-F5344CB8AC3E}">
        <p14:creationId xmlns:p14="http://schemas.microsoft.com/office/powerpoint/2010/main" val="222162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Quatre grands changements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dirty="0" smtClean="0"/>
              <a:t>Contexte</a:t>
            </a:r>
          </a:p>
          <a:p>
            <a:pPr lvl="0"/>
            <a:r>
              <a:rPr lang="fr-FR" dirty="0" smtClean="0"/>
              <a:t>Québec </a:t>
            </a:r>
            <a:r>
              <a:rPr lang="fr-FR" dirty="0"/>
              <a:t>coupe et passe au </a:t>
            </a:r>
            <a:r>
              <a:rPr lang="fr-FR" dirty="0" smtClean="0"/>
              <a:t>PSL en marché privé</a:t>
            </a:r>
            <a:endParaRPr lang="fr-CA" dirty="0"/>
          </a:p>
          <a:p>
            <a:pPr lvl="0"/>
            <a:r>
              <a:rPr lang="fr-FR" dirty="0"/>
              <a:t>Ottawa reconnaît </a:t>
            </a:r>
            <a:r>
              <a:rPr lang="fr-FR" dirty="0" smtClean="0"/>
              <a:t>ses responsabilités</a:t>
            </a:r>
            <a:endParaRPr lang="fr-CA" dirty="0"/>
          </a:p>
          <a:p>
            <a:pPr lvl="0"/>
            <a:r>
              <a:rPr lang="fr-FR" dirty="0"/>
              <a:t>OSBL, </a:t>
            </a:r>
            <a:r>
              <a:rPr lang="fr-FR" dirty="0" err="1"/>
              <a:t>coop</a:t>
            </a:r>
            <a:r>
              <a:rPr lang="fr-FR" dirty="0"/>
              <a:t> et HLM en fin de convention</a:t>
            </a:r>
            <a:endParaRPr lang="fr-CA" dirty="0"/>
          </a:p>
          <a:p>
            <a:pPr lvl="0"/>
            <a:r>
              <a:rPr lang="fr-FR" dirty="0"/>
              <a:t>Un mouvement expérimenté qui fait des propositions </a:t>
            </a:r>
            <a:r>
              <a:rPr lang="fr-FR" dirty="0" smtClean="0"/>
              <a:t>innovantes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79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Québec coupe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dirty="0" smtClean="0"/>
              <a:t>Idéologiques</a:t>
            </a:r>
            <a:endParaRPr lang="fr-CA" b="1" dirty="0"/>
          </a:p>
          <a:p>
            <a:pPr lvl="1"/>
            <a:r>
              <a:rPr lang="fr-FR" dirty="0"/>
              <a:t>Logique de </a:t>
            </a:r>
            <a:r>
              <a:rPr lang="fr-FR" dirty="0" smtClean="0"/>
              <a:t>libre-marché</a:t>
            </a:r>
            <a:endParaRPr lang="fr-CA" dirty="0"/>
          </a:p>
          <a:p>
            <a:pPr lvl="1"/>
            <a:r>
              <a:rPr lang="fr-FR" dirty="0"/>
              <a:t>Austérité </a:t>
            </a:r>
            <a:endParaRPr lang="fr-FR" dirty="0" smtClean="0"/>
          </a:p>
          <a:p>
            <a:pPr lvl="1"/>
            <a:endParaRPr lang="fr-CA" dirty="0"/>
          </a:p>
          <a:p>
            <a:pPr marL="0" lvl="0" indent="0">
              <a:buNone/>
            </a:pPr>
            <a:r>
              <a:rPr lang="fr-FR" b="1" dirty="0"/>
              <a:t>Financières</a:t>
            </a:r>
            <a:endParaRPr lang="fr-CA" b="1" dirty="0"/>
          </a:p>
          <a:p>
            <a:pPr lvl="1"/>
            <a:r>
              <a:rPr lang="fr-FR" dirty="0"/>
              <a:t>Croissance des </a:t>
            </a:r>
            <a:r>
              <a:rPr lang="fr-FR" dirty="0" smtClean="0"/>
              <a:t>coûts </a:t>
            </a:r>
            <a:r>
              <a:rPr lang="fr-FR" dirty="0"/>
              <a:t>de développement</a:t>
            </a:r>
            <a:endParaRPr lang="fr-CA" dirty="0"/>
          </a:p>
          <a:p>
            <a:pPr lvl="1"/>
            <a:r>
              <a:rPr lang="fr-FR" dirty="0"/>
              <a:t>Croissance des </a:t>
            </a:r>
            <a:r>
              <a:rPr lang="fr-FR" dirty="0" smtClean="0"/>
              <a:t>coûts </a:t>
            </a:r>
            <a:r>
              <a:rPr lang="fr-FR" dirty="0"/>
              <a:t>des PSL en ACL</a:t>
            </a:r>
            <a:endParaRPr lang="fr-CA" dirty="0"/>
          </a:p>
          <a:p>
            <a:pPr lvl="1"/>
            <a:r>
              <a:rPr lang="fr-FR" dirty="0"/>
              <a:t>Fin des conventions du parc HLM</a:t>
            </a:r>
            <a:endParaRPr lang="fr-CA" dirty="0"/>
          </a:p>
          <a:p>
            <a:pPr lvl="0"/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11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Ottawa revient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dirty="0" smtClean="0"/>
              <a:t>Idéologiques</a:t>
            </a:r>
            <a:endParaRPr lang="fr-CA" b="1" dirty="0"/>
          </a:p>
          <a:p>
            <a:pPr lvl="1"/>
            <a:r>
              <a:rPr lang="fr-FR" sz="2400" dirty="0"/>
              <a:t>Discours « Classe moyenne »</a:t>
            </a:r>
            <a:endParaRPr lang="fr-CA" sz="2400" dirty="0"/>
          </a:p>
          <a:p>
            <a:pPr lvl="1"/>
            <a:r>
              <a:rPr lang="fr-FR" sz="2400" dirty="0"/>
              <a:t>Relance économique</a:t>
            </a:r>
            <a:endParaRPr lang="fr-CA" sz="2400" dirty="0"/>
          </a:p>
          <a:p>
            <a:pPr lvl="1"/>
            <a:r>
              <a:rPr lang="fr-FR" dirty="0"/>
              <a:t>Pression des municipalités et des </a:t>
            </a:r>
            <a:r>
              <a:rPr lang="fr-FR" dirty="0" smtClean="0"/>
              <a:t>provinces</a:t>
            </a:r>
            <a:endParaRPr lang="fr-CA" dirty="0" smtClean="0"/>
          </a:p>
          <a:p>
            <a:pPr lvl="1"/>
            <a:endParaRPr lang="fr-CA" dirty="0"/>
          </a:p>
          <a:p>
            <a:pPr marL="0" lvl="0" indent="0">
              <a:buNone/>
            </a:pPr>
            <a:r>
              <a:rPr lang="fr-FR" b="1" dirty="0"/>
              <a:t>Financières</a:t>
            </a:r>
            <a:endParaRPr lang="fr-CA" b="1" dirty="0"/>
          </a:p>
          <a:p>
            <a:pPr lvl="1"/>
            <a:r>
              <a:rPr lang="fr-FR" dirty="0"/>
              <a:t>Bulle spéculative (Toronto et Vancouver)</a:t>
            </a:r>
            <a:endParaRPr lang="fr-CA" dirty="0"/>
          </a:p>
          <a:p>
            <a:pPr lvl="1"/>
            <a:r>
              <a:rPr lang="fr-FR" dirty="0"/>
              <a:t>Ralentissement </a:t>
            </a:r>
            <a:r>
              <a:rPr lang="fr-FR" dirty="0" smtClean="0"/>
              <a:t>économique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66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Fin des conventions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dirty="0" smtClean="0"/>
              <a:t>Défis</a:t>
            </a:r>
            <a:endParaRPr lang="fr-CA" b="1" dirty="0"/>
          </a:p>
          <a:p>
            <a:pPr lvl="1"/>
            <a:r>
              <a:rPr lang="fr-FR" dirty="0"/>
              <a:t>État des immeubles</a:t>
            </a:r>
            <a:endParaRPr lang="fr-CA" dirty="0"/>
          </a:p>
          <a:p>
            <a:pPr lvl="1"/>
            <a:r>
              <a:rPr lang="fr-FR" dirty="0"/>
              <a:t>Aide aux </a:t>
            </a:r>
            <a:r>
              <a:rPr lang="fr-FR" dirty="0" smtClean="0"/>
              <a:t>locataires</a:t>
            </a:r>
          </a:p>
          <a:p>
            <a:pPr lvl="1"/>
            <a:endParaRPr lang="fr-CA" dirty="0"/>
          </a:p>
          <a:p>
            <a:pPr marL="0" lvl="0" indent="0">
              <a:buNone/>
            </a:pPr>
            <a:r>
              <a:rPr lang="fr-FR" b="1" dirty="0" smtClean="0"/>
              <a:t>Opportunités</a:t>
            </a:r>
            <a:endParaRPr lang="fr-CA" b="1" dirty="0"/>
          </a:p>
          <a:p>
            <a:pPr lvl="1"/>
            <a:r>
              <a:rPr lang="fr-FR" dirty="0"/>
              <a:t>Équité</a:t>
            </a:r>
            <a:endParaRPr lang="fr-CA" dirty="0"/>
          </a:p>
          <a:p>
            <a:pPr lvl="1"/>
            <a:r>
              <a:rPr lang="fr-FR" dirty="0" smtClean="0"/>
              <a:t>Partenaires financiers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11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Restructuration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dirty="0" smtClean="0"/>
              <a:t>Consultations</a:t>
            </a:r>
            <a:endParaRPr lang="fr-CA" b="1" dirty="0"/>
          </a:p>
          <a:p>
            <a:pPr lvl="1"/>
            <a:r>
              <a:rPr lang="fr-CA" u="sng" dirty="0" smtClean="0"/>
              <a:t>Québec</a:t>
            </a:r>
            <a:r>
              <a:rPr lang="fr-CA" dirty="0" smtClean="0"/>
              <a:t> : « Pouvons nous optimiser nos investissements ? »</a:t>
            </a:r>
            <a:endParaRPr lang="fr-CA" dirty="0"/>
          </a:p>
          <a:p>
            <a:pPr lvl="1"/>
            <a:r>
              <a:rPr lang="fr-CA" u="sng" dirty="0" smtClean="0"/>
              <a:t>Ottawa</a:t>
            </a:r>
            <a:r>
              <a:rPr lang="fr-CA" dirty="0" smtClean="0"/>
              <a:t> : « Tous </a:t>
            </a:r>
            <a:r>
              <a:rPr lang="fr-CA" dirty="0"/>
              <a:t>les Canadiens méritent d'avoir accès à un logement qui répond à leurs besoins et qui est </a:t>
            </a:r>
            <a:r>
              <a:rPr lang="fr-CA" dirty="0" smtClean="0"/>
              <a:t>abordable »</a:t>
            </a:r>
          </a:p>
          <a:p>
            <a:pPr lvl="1"/>
            <a:endParaRPr lang="fr-CA" dirty="0" smtClean="0"/>
          </a:p>
          <a:p>
            <a:pPr marL="0" indent="0">
              <a:buNone/>
            </a:pPr>
            <a:r>
              <a:rPr lang="fr-CA" b="1" dirty="0" smtClean="0"/>
              <a:t>Nos propositions</a:t>
            </a:r>
            <a:endParaRPr lang="fr-CA" b="1" dirty="0"/>
          </a:p>
          <a:p>
            <a:pPr lvl="1"/>
            <a:r>
              <a:rPr lang="fr-FR" dirty="0"/>
              <a:t>Outils financiers novateurs</a:t>
            </a:r>
            <a:endParaRPr lang="fr-CA" dirty="0"/>
          </a:p>
          <a:p>
            <a:pPr lvl="1"/>
            <a:r>
              <a:rPr lang="fr-FR" dirty="0"/>
              <a:t>Mutualisation des ressources</a:t>
            </a:r>
            <a:endParaRPr lang="fr-CA" dirty="0"/>
          </a:p>
          <a:p>
            <a:pPr lvl="1"/>
            <a:r>
              <a:rPr lang="fr-FR" dirty="0" smtClean="0"/>
              <a:t>Mécanismes </a:t>
            </a:r>
            <a:r>
              <a:rPr lang="fr-FR" dirty="0"/>
              <a:t>d’autonomisation pour garantir la pérennité 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33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Le rôle du mouvement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lvl="0" indent="0">
              <a:buNone/>
            </a:pPr>
            <a:r>
              <a:rPr lang="fr-FR" b="1" dirty="0" smtClean="0"/>
              <a:t>Politique</a:t>
            </a:r>
            <a:endParaRPr lang="fr-CA" b="1" dirty="0"/>
          </a:p>
          <a:p>
            <a:pPr lvl="1"/>
            <a:r>
              <a:rPr lang="fr-CA" dirty="0" smtClean="0"/>
              <a:t>Participer aux consultations</a:t>
            </a:r>
          </a:p>
          <a:p>
            <a:pPr lvl="1"/>
            <a:r>
              <a:rPr lang="fr-CA" dirty="0" smtClean="0"/>
              <a:t>Interpeller les élus</a:t>
            </a:r>
          </a:p>
          <a:p>
            <a:pPr lvl="1"/>
            <a:r>
              <a:rPr lang="fr-CA" dirty="0" smtClean="0"/>
              <a:t>Mobiliser la communauté</a:t>
            </a:r>
          </a:p>
          <a:p>
            <a:pPr lvl="1"/>
            <a:endParaRPr lang="fr-CA" dirty="0" smtClean="0"/>
          </a:p>
          <a:p>
            <a:pPr marL="0" indent="0">
              <a:buNone/>
            </a:pPr>
            <a:r>
              <a:rPr lang="fr-CA" b="1" dirty="0" smtClean="0"/>
              <a:t>Pratique</a:t>
            </a:r>
            <a:endParaRPr lang="fr-CA" b="1" dirty="0"/>
          </a:p>
          <a:p>
            <a:pPr lvl="1"/>
            <a:r>
              <a:rPr lang="fr-FR" dirty="0"/>
              <a:t>Outils financiers novateurs</a:t>
            </a:r>
            <a:endParaRPr lang="fr-CA" dirty="0"/>
          </a:p>
          <a:p>
            <a:pPr lvl="1"/>
            <a:r>
              <a:rPr lang="fr-FR" dirty="0"/>
              <a:t>Mutualisation des ressources</a:t>
            </a:r>
            <a:endParaRPr lang="fr-CA" dirty="0"/>
          </a:p>
          <a:p>
            <a:pPr lvl="1"/>
            <a:r>
              <a:rPr lang="fr-FR" smtClean="0"/>
              <a:t>Mécanismes </a:t>
            </a:r>
            <a:r>
              <a:rPr lang="fr-FR" dirty="0" smtClean="0"/>
              <a:t>d’autonomisation </a:t>
            </a:r>
          </a:p>
          <a:p>
            <a:pPr lvl="1"/>
            <a:r>
              <a:rPr lang="fr-FR" dirty="0" smtClean="0"/>
              <a:t>Mécanismes pour garantir </a:t>
            </a:r>
            <a:r>
              <a:rPr lang="fr-FR" dirty="0"/>
              <a:t>la pérennité 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0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smtClean="0"/>
              <a:t>Les principes directeurs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Objectifs</a:t>
            </a:r>
            <a:endParaRPr lang="fr-CA" b="1" dirty="0"/>
          </a:p>
          <a:p>
            <a:pPr lvl="1"/>
            <a:r>
              <a:rPr lang="fr-CA" dirty="0" smtClean="0"/>
              <a:t>Offre pérenne de logements de qualité à prix abordable</a:t>
            </a:r>
          </a:p>
          <a:p>
            <a:pPr lvl="1"/>
            <a:r>
              <a:rPr lang="fr-CA" dirty="0" smtClean="0"/>
              <a:t>Tous les types de ménages (individus, familles, ainés, etc.)</a:t>
            </a:r>
            <a:endParaRPr lang="fr-CA" dirty="0"/>
          </a:p>
          <a:p>
            <a:pPr lvl="1"/>
            <a:r>
              <a:rPr lang="fr-CA" dirty="0" smtClean="0"/>
              <a:t>Tous les types de territoire (urbain, </a:t>
            </a:r>
            <a:r>
              <a:rPr lang="fr-CA" dirty="0" smtClean="0"/>
              <a:t>rural, </a:t>
            </a:r>
            <a:r>
              <a:rPr lang="fr-CA" dirty="0" smtClean="0"/>
              <a:t>etc.)</a:t>
            </a:r>
            <a:endParaRPr lang="fr-CA" dirty="0"/>
          </a:p>
          <a:p>
            <a:pPr lvl="1"/>
            <a:r>
              <a:rPr lang="fr-FR" dirty="0" smtClean="0"/>
              <a:t>Budgets réalistes pour la réalisation et l’exploitation</a:t>
            </a:r>
          </a:p>
          <a:p>
            <a:pPr lvl="1"/>
            <a:r>
              <a:rPr lang="fr-FR" dirty="0" smtClean="0"/>
              <a:t>Soutien communautaire</a:t>
            </a:r>
          </a:p>
          <a:p>
            <a:pPr lvl="1"/>
            <a:r>
              <a:rPr lang="fr-FR" dirty="0" smtClean="0"/>
              <a:t>Autonomie de gestion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7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r>
              <a:rPr lang="fr-CA" dirty="0" smtClean="0"/>
              <a:t>Les leçons de 40 années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150771"/>
          </a:xfrm>
        </p:spPr>
        <p:txBody>
          <a:bodyPr/>
          <a:lstStyle/>
          <a:p>
            <a:pPr marL="0" indent="0">
              <a:buNone/>
            </a:pPr>
            <a:r>
              <a:rPr lang="fr-CA" b="1" dirty="0" smtClean="0"/>
              <a:t>Objectifs</a:t>
            </a:r>
            <a:endParaRPr lang="fr-CA" b="1" dirty="0"/>
          </a:p>
          <a:p>
            <a:pPr lvl="1"/>
            <a:r>
              <a:rPr lang="fr-CA" dirty="0" smtClean="0"/>
              <a:t>Diminution </a:t>
            </a:r>
            <a:r>
              <a:rPr lang="fr-CA" dirty="0"/>
              <a:t>d</a:t>
            </a:r>
            <a:r>
              <a:rPr lang="fr-CA" dirty="0" smtClean="0"/>
              <a:t>es coûts de financement</a:t>
            </a:r>
          </a:p>
          <a:p>
            <a:pPr lvl="1"/>
            <a:r>
              <a:rPr lang="fr-CA" dirty="0" smtClean="0"/>
              <a:t>Engagement à long terme envers les locataires</a:t>
            </a:r>
            <a:endParaRPr lang="fr-CA" dirty="0"/>
          </a:p>
          <a:p>
            <a:pPr lvl="1"/>
            <a:r>
              <a:rPr lang="fr-CA" dirty="0" smtClean="0"/>
              <a:t>Accès à la valeur nette des immeubles</a:t>
            </a:r>
            <a:endParaRPr lang="fr-CA" dirty="0"/>
          </a:p>
          <a:p>
            <a:pPr lvl="1"/>
            <a:r>
              <a:rPr lang="fr-FR" dirty="0" smtClean="0"/>
              <a:t>Mécanismes de mutualisation intégrés</a:t>
            </a:r>
          </a:p>
          <a:p>
            <a:pPr lvl="1"/>
            <a:r>
              <a:rPr lang="fr-FR" dirty="0" smtClean="0"/>
              <a:t>Gestion transparente du programme</a:t>
            </a:r>
          </a:p>
          <a:p>
            <a:pPr lvl="1"/>
            <a:r>
              <a:rPr lang="fr-FR" dirty="0" smtClean="0"/>
              <a:t>Ressources d’accompagnement suffisantes</a:t>
            </a:r>
            <a:endParaRPr lang="fr-CA" dirty="0"/>
          </a:p>
        </p:txBody>
      </p:sp>
      <p:pic>
        <p:nvPicPr>
          <p:cNvPr id="4" name="Picture 3" descr="RQOH_NB FINAL_1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233931"/>
            <a:ext cx="1305983" cy="58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9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 de base RQOH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de base RQOH.thmx</Template>
  <TotalTime>611</TotalTime>
  <Words>508</Words>
  <Application>Microsoft Office PowerPoint</Application>
  <PresentationFormat>Affichage à l'écran (4:3)</PresentationFormat>
  <Paragraphs>124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Impact</vt:lpstr>
      <vt:lpstr>Mangal</vt:lpstr>
      <vt:lpstr>Times New Roman</vt:lpstr>
      <vt:lpstr>PP de base RQOH</vt:lpstr>
      <vt:lpstr>Que peut-on espérer ?</vt:lpstr>
      <vt:lpstr>Quatre grands changements</vt:lpstr>
      <vt:lpstr>Québec coupe</vt:lpstr>
      <vt:lpstr>Ottawa revient</vt:lpstr>
      <vt:lpstr>Fin des conventions</vt:lpstr>
      <vt:lpstr>Restructuration</vt:lpstr>
      <vt:lpstr>Le rôle du mouvement</vt:lpstr>
      <vt:lpstr>Les principes directeurs</vt:lpstr>
      <vt:lpstr>Les leçons de 40 années</vt:lpstr>
      <vt:lpstr>Permaloge</vt:lpstr>
      <vt:lpstr>Permaloge - Construction</vt:lpstr>
      <vt:lpstr>Permaloge - financement</vt:lpstr>
      <vt:lpstr>Permaloge – Aide aux locataires</vt:lpstr>
      <vt:lpstr>Présentation PowerPoint</vt:lpstr>
      <vt:lpstr>VaLoCom</vt:lpstr>
      <vt:lpstr>VaLoCom</vt:lpstr>
      <vt:lpstr>Fiducie</vt:lpstr>
      <vt:lpstr>rqoh.com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 peut-on espérer ?</dc:title>
  <dc:creator>Stephan Corriveau</dc:creator>
  <cp:lastModifiedBy>Rohsco RQOH</cp:lastModifiedBy>
  <cp:revision>21</cp:revision>
  <cp:lastPrinted>2016-11-16T19:18:40Z</cp:lastPrinted>
  <dcterms:created xsi:type="dcterms:W3CDTF">2016-10-13T03:31:05Z</dcterms:created>
  <dcterms:modified xsi:type="dcterms:W3CDTF">2016-11-17T01:11:05Z</dcterms:modified>
</cp:coreProperties>
</file>